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9" r:id="rId3"/>
    <p:sldId id="260" r:id="rId4"/>
    <p:sldId id="261" r:id="rId5"/>
    <p:sldId id="262" r:id="rId6"/>
    <p:sldId id="263" r:id="rId7"/>
    <p:sldId id="264" r:id="rId8"/>
    <p:sldId id="274" r:id="rId9"/>
    <p:sldId id="273" r:id="rId10"/>
    <p:sldId id="266" r:id="rId11"/>
    <p:sldId id="267" r:id="rId12"/>
    <p:sldId id="268" r:id="rId13"/>
    <p:sldId id="269" r:id="rId14"/>
    <p:sldId id="270" r:id="rId15"/>
  </p:sldIdLst>
  <p:sldSz cx="9144000" cy="6858000" type="screen4x3"/>
  <p:notesSz cx="6724650"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792"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14015" cy="493713"/>
          </a:xfrm>
          <a:prstGeom prst="rect">
            <a:avLst/>
          </a:prstGeom>
        </p:spPr>
        <p:txBody>
          <a:bodyPr vert="horz" lIns="91432" tIns="45716" rIns="91432" bIns="45716" rtlCol="0"/>
          <a:lstStyle>
            <a:lvl1pPr algn="l">
              <a:defRPr sz="1200"/>
            </a:lvl1pPr>
          </a:lstStyle>
          <a:p>
            <a:endParaRPr lang="en-IE" dirty="0"/>
          </a:p>
        </p:txBody>
      </p:sp>
      <p:sp>
        <p:nvSpPr>
          <p:cNvPr id="3" name="Date Placeholder 2"/>
          <p:cNvSpPr>
            <a:spLocks noGrp="1"/>
          </p:cNvSpPr>
          <p:nvPr>
            <p:ph type="dt" idx="1"/>
          </p:nvPr>
        </p:nvSpPr>
        <p:spPr>
          <a:xfrm>
            <a:off x="3809079" y="0"/>
            <a:ext cx="2914015" cy="493713"/>
          </a:xfrm>
          <a:prstGeom prst="rect">
            <a:avLst/>
          </a:prstGeom>
        </p:spPr>
        <p:txBody>
          <a:bodyPr vert="horz" lIns="91432" tIns="45716" rIns="91432" bIns="45716" rtlCol="0"/>
          <a:lstStyle>
            <a:lvl1pPr algn="r">
              <a:defRPr sz="1200"/>
            </a:lvl1pPr>
          </a:lstStyle>
          <a:p>
            <a:fld id="{FE17CE03-0811-482F-A363-5E5FF6E653CE}" type="datetimeFigureOut">
              <a:rPr lang="en-IE" smtClean="0"/>
              <a:t>23/02/2016</a:t>
            </a:fld>
            <a:endParaRPr lang="en-IE" dirty="0"/>
          </a:p>
        </p:txBody>
      </p:sp>
      <p:sp>
        <p:nvSpPr>
          <p:cNvPr id="4" name="Slide Image Placeholder 3"/>
          <p:cNvSpPr>
            <a:spLocks noGrp="1" noRot="1" noChangeAspect="1"/>
          </p:cNvSpPr>
          <p:nvPr>
            <p:ph type="sldImg" idx="2"/>
          </p:nvPr>
        </p:nvSpPr>
        <p:spPr>
          <a:xfrm>
            <a:off x="895350" y="741363"/>
            <a:ext cx="4933950" cy="3702050"/>
          </a:xfrm>
          <a:prstGeom prst="rect">
            <a:avLst/>
          </a:prstGeom>
          <a:noFill/>
          <a:ln w="12700">
            <a:solidFill>
              <a:prstClr val="black"/>
            </a:solidFill>
          </a:ln>
        </p:spPr>
        <p:txBody>
          <a:bodyPr vert="horz" lIns="91432" tIns="45716" rIns="91432" bIns="45716" rtlCol="0" anchor="ctr"/>
          <a:lstStyle/>
          <a:p>
            <a:endParaRPr lang="en-IE" dirty="0"/>
          </a:p>
        </p:txBody>
      </p:sp>
      <p:sp>
        <p:nvSpPr>
          <p:cNvPr id="5" name="Notes Placeholder 4"/>
          <p:cNvSpPr>
            <a:spLocks noGrp="1"/>
          </p:cNvSpPr>
          <p:nvPr>
            <p:ph type="body" sz="quarter" idx="3"/>
          </p:nvPr>
        </p:nvSpPr>
        <p:spPr>
          <a:xfrm>
            <a:off x="672465" y="4690269"/>
            <a:ext cx="5379720" cy="4443413"/>
          </a:xfrm>
          <a:prstGeom prst="rect">
            <a:avLst/>
          </a:prstGeom>
        </p:spPr>
        <p:txBody>
          <a:bodyPr vert="horz" lIns="91432" tIns="45716" rIns="91432" bIns="4571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1" y="9378825"/>
            <a:ext cx="2914015" cy="493713"/>
          </a:xfrm>
          <a:prstGeom prst="rect">
            <a:avLst/>
          </a:prstGeom>
        </p:spPr>
        <p:txBody>
          <a:bodyPr vert="horz" lIns="91432" tIns="45716" rIns="91432" bIns="45716"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09079" y="9378825"/>
            <a:ext cx="2914015" cy="493713"/>
          </a:xfrm>
          <a:prstGeom prst="rect">
            <a:avLst/>
          </a:prstGeom>
        </p:spPr>
        <p:txBody>
          <a:bodyPr vert="horz" lIns="91432" tIns="45716" rIns="91432" bIns="45716" rtlCol="0" anchor="b"/>
          <a:lstStyle>
            <a:lvl1pPr algn="r">
              <a:defRPr sz="1200"/>
            </a:lvl1pPr>
          </a:lstStyle>
          <a:p>
            <a:fld id="{A701DB49-0938-4BA1-AC8E-BF4E8029AA4A}" type="slidenum">
              <a:rPr lang="en-IE" smtClean="0"/>
              <a:t>‹#›</a:t>
            </a:fld>
            <a:endParaRPr lang="en-IE" dirty="0"/>
          </a:p>
        </p:txBody>
      </p:sp>
    </p:spTree>
    <p:extLst>
      <p:ext uri="{BB962C8B-B14F-4D97-AF65-F5344CB8AC3E}">
        <p14:creationId xmlns:p14="http://schemas.microsoft.com/office/powerpoint/2010/main" val="24794032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3011" name="Rectangle 25"/>
          <p:cNvSpPr>
            <a:spLocks noGrp="1" noChangeArrowheads="1"/>
          </p:cNvSpPr>
          <p:nvPr>
            <p:ph type="ftr" sz="quarter" idx="4"/>
          </p:nvPr>
        </p:nvSpPr>
        <p:spPr>
          <a:noFill/>
        </p:spPr>
        <p:txBody>
          <a:bodyPr/>
          <a:lstStyle/>
          <a:p>
            <a:r>
              <a:rPr lang="en-US" dirty="0" smtClean="0"/>
              <a:t>Microsoft Confidential</a:t>
            </a:r>
          </a:p>
        </p:txBody>
      </p:sp>
      <p:sp>
        <p:nvSpPr>
          <p:cNvPr id="43012" name="Rectangle 26"/>
          <p:cNvSpPr>
            <a:spLocks noGrp="1" noChangeArrowheads="1"/>
          </p:cNvSpPr>
          <p:nvPr>
            <p:ph type="sldNum" sz="quarter" idx="5"/>
          </p:nvPr>
        </p:nvSpPr>
        <p:spPr>
          <a:noFill/>
        </p:spPr>
        <p:txBody>
          <a:bodyPr/>
          <a:lstStyle/>
          <a:p>
            <a:fld id="{B5FF76F4-FC11-42FE-9D94-04E3E6D16C06}" type="slidenum">
              <a:rPr lang="en-US" smtClean="0"/>
              <a:pPr/>
              <a:t>14</a:t>
            </a:fld>
            <a:endParaRPr lang="en-US" dirty="0" smtClean="0"/>
          </a:p>
        </p:txBody>
      </p:sp>
      <p:sp>
        <p:nvSpPr>
          <p:cNvPr id="43013" name="Rectangle 2"/>
          <p:cNvSpPr>
            <a:spLocks noGrp="1" noRot="1" noChangeAspect="1" noChangeArrowheads="1" noTextEdit="1"/>
          </p:cNvSpPr>
          <p:nvPr>
            <p:ph type="sldImg"/>
          </p:nvPr>
        </p:nvSpPr>
        <p:spPr>
          <a:xfrm>
            <a:off x="895350" y="487363"/>
            <a:ext cx="4933950" cy="3702050"/>
          </a:xfrm>
          <a:ln/>
        </p:spPr>
      </p:sp>
      <p:sp>
        <p:nvSpPr>
          <p:cNvPr id="43014" name="Rectangle 3"/>
          <p:cNvSpPr>
            <a:spLocks noGrp="1" noChangeArrowheads="1"/>
          </p:cNvSpPr>
          <p:nvPr>
            <p:ph type="body" idx="1"/>
          </p:nvPr>
        </p:nvSpPr>
        <p:spPr>
          <a:xfrm>
            <a:off x="301515" y="4459939"/>
            <a:ext cx="6139898" cy="4970849"/>
          </a:xfrm>
          <a:noFill/>
          <a:ln/>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105865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157251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3243306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extLst>
      <p:ext uri="{BB962C8B-B14F-4D97-AF65-F5344CB8AC3E}">
        <p14:creationId xmlns:p14="http://schemas.microsoft.com/office/powerpoint/2010/main" val="1159113272"/>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C970D5EA-4DE0-4F36-A35C-9F30754F5404}" type="datetime1">
              <a:rPr lang="en-US" smtClean="0"/>
              <a:t>2/23/2016</a:t>
            </a:fld>
            <a:endParaRPr lang="en-US" dirty="0"/>
          </a:p>
        </p:txBody>
      </p:sp>
      <p:sp>
        <p:nvSpPr>
          <p:cNvPr id="5" name="Footer Placeholder 4"/>
          <p:cNvSpPr>
            <a:spLocks noGrp="1"/>
          </p:cNvSpPr>
          <p:nvPr>
            <p:ph type="ftr" sz="quarter" idx="11"/>
          </p:nvPr>
        </p:nvSpPr>
        <p:spPr/>
        <p:txBody>
          <a:bodyPr/>
          <a:lstStyle/>
          <a:p>
            <a:r>
              <a:rPr lang="en-US" dirty="0" smtClean="0"/>
              <a:t>PPNs - Sean Healy</a:t>
            </a:r>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extLst>
      <p:ext uri="{BB962C8B-B14F-4D97-AF65-F5344CB8AC3E}">
        <p14:creationId xmlns:p14="http://schemas.microsoft.com/office/powerpoint/2010/main" val="2741649990"/>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404796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5" name="Footer Placeholder 4"/>
          <p:cNvSpPr>
            <a:spLocks noGrp="1"/>
          </p:cNvSpPr>
          <p:nvPr>
            <p:ph type="ftr" sz="quarter" idx="11"/>
          </p:nvPr>
        </p:nvSpPr>
        <p:spPr/>
        <p:txBody>
          <a:bodyPr/>
          <a:lstStyle/>
          <a:p>
            <a:endParaRPr lang="en-IE" dirty="0"/>
          </a:p>
        </p:txBody>
      </p:sp>
      <p:sp>
        <p:nvSpPr>
          <p:cNvPr id="6" name="Slide Number Placeholder 5"/>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988628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2954390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8" name="Footer Placeholder 7"/>
          <p:cNvSpPr>
            <a:spLocks noGrp="1"/>
          </p:cNvSpPr>
          <p:nvPr>
            <p:ph type="ftr" sz="quarter" idx="11"/>
          </p:nvPr>
        </p:nvSpPr>
        <p:spPr/>
        <p:txBody>
          <a:bodyPr/>
          <a:lstStyle/>
          <a:p>
            <a:endParaRPr lang="en-IE" dirty="0"/>
          </a:p>
        </p:txBody>
      </p:sp>
      <p:sp>
        <p:nvSpPr>
          <p:cNvPr id="9" name="Slide Number Placeholder 8"/>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3746925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4" name="Footer Placeholder 3"/>
          <p:cNvSpPr>
            <a:spLocks noGrp="1"/>
          </p:cNvSpPr>
          <p:nvPr>
            <p:ph type="ftr" sz="quarter" idx="11"/>
          </p:nvPr>
        </p:nvSpPr>
        <p:spPr/>
        <p:txBody>
          <a:bodyPr/>
          <a:lstStyle/>
          <a:p>
            <a:endParaRPr lang="en-IE" dirty="0"/>
          </a:p>
        </p:txBody>
      </p:sp>
      <p:sp>
        <p:nvSpPr>
          <p:cNvPr id="5" name="Slide Number Placeholder 4"/>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237765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3" name="Footer Placeholder 2"/>
          <p:cNvSpPr>
            <a:spLocks noGrp="1"/>
          </p:cNvSpPr>
          <p:nvPr>
            <p:ph type="ftr" sz="quarter" idx="11"/>
          </p:nvPr>
        </p:nvSpPr>
        <p:spPr/>
        <p:txBody>
          <a:bodyPr/>
          <a:lstStyle/>
          <a:p>
            <a:endParaRPr lang="en-IE" dirty="0"/>
          </a:p>
        </p:txBody>
      </p:sp>
      <p:sp>
        <p:nvSpPr>
          <p:cNvPr id="4" name="Slide Number Placeholder 3"/>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209319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3863019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9A92B4-D80D-43B6-B854-C8440BD004D9}" type="datetimeFigureOut">
              <a:rPr lang="en-IE" smtClean="0"/>
              <a:t>23/02/2016</a:t>
            </a:fld>
            <a:endParaRPr lang="en-IE"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EC448899-1DB8-4EB2-B1F4-85C076B78B20}" type="slidenum">
              <a:rPr lang="en-IE" smtClean="0"/>
              <a:t>‹#›</a:t>
            </a:fld>
            <a:endParaRPr lang="en-IE" dirty="0"/>
          </a:p>
        </p:txBody>
      </p:sp>
    </p:spTree>
    <p:extLst>
      <p:ext uri="{BB962C8B-B14F-4D97-AF65-F5344CB8AC3E}">
        <p14:creationId xmlns:p14="http://schemas.microsoft.com/office/powerpoint/2010/main" val="1626938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9A92B4-D80D-43B6-B854-C8440BD004D9}" type="datetimeFigureOut">
              <a:rPr lang="en-IE" smtClean="0"/>
              <a:t>23/02/2016</a:t>
            </a:fld>
            <a:endParaRPr lang="en-I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448899-1DB8-4EB2-B1F4-85C076B78B20}" type="slidenum">
              <a:rPr lang="en-IE" smtClean="0"/>
              <a:t>‹#›</a:t>
            </a:fld>
            <a:endParaRPr lang="en-IE" dirty="0"/>
          </a:p>
        </p:txBody>
      </p:sp>
    </p:spTree>
    <p:extLst>
      <p:ext uri="{BB962C8B-B14F-4D97-AF65-F5344CB8AC3E}">
        <p14:creationId xmlns:p14="http://schemas.microsoft.com/office/powerpoint/2010/main" val="26582933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notesSlide" Target="../notesSlides/notesSlide1.xml"/><Relationship Id="rId4"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p:txBody>
          <a:bodyPr/>
          <a:lstStyle/>
          <a:p>
            <a:r>
              <a:rPr lang="en-US" dirty="0" smtClean="0"/>
              <a:t>Public Participation Networks</a:t>
            </a:r>
            <a:endParaRPr lang="en-US" dirty="0"/>
          </a:p>
        </p:txBody>
      </p:sp>
      <p:sp>
        <p:nvSpPr>
          <p:cNvPr id="3" name="Subtitle 2"/>
          <p:cNvSpPr>
            <a:spLocks noGrp="1"/>
          </p:cNvSpPr>
          <p:nvPr>
            <p:ph type="subTitle" idx="1"/>
            <p:custDataLst>
              <p:tags r:id="rId3"/>
            </p:custDataLst>
          </p:nvPr>
        </p:nvSpPr>
        <p:spPr>
          <a:xfrm>
            <a:off x="3962400" y="4038600"/>
            <a:ext cx="4772528" cy="1982688"/>
          </a:xfrm>
        </p:spPr>
        <p:txBody>
          <a:bodyPr>
            <a:normAutofit/>
          </a:bodyPr>
          <a:lstStyle/>
          <a:p>
            <a:r>
              <a:rPr lang="en-US" sz="1600" b="1" i="1" dirty="0" smtClean="0">
                <a:latin typeface="+mn-lt"/>
              </a:rPr>
              <a:t>Deirdre Kearney</a:t>
            </a:r>
          </a:p>
          <a:p>
            <a:r>
              <a:rPr lang="en-US" sz="1600" b="1" i="1" dirty="0" smtClean="0">
                <a:latin typeface="+mn-lt"/>
              </a:rPr>
              <a:t>Department of the Environment, Community and Local Government</a:t>
            </a:r>
          </a:p>
          <a:p>
            <a:r>
              <a:rPr lang="en-US" sz="1600" b="1" i="1" dirty="0" smtClean="0">
                <a:latin typeface="+mn-lt"/>
              </a:rPr>
              <a:t>2016 </a:t>
            </a:r>
            <a:endParaRPr lang="en-US" sz="1600" b="1" i="1" dirty="0">
              <a:latin typeface="+mn-lt"/>
            </a:endParaRPr>
          </a:p>
          <a:p>
            <a:endParaRPr lang="en-US" sz="1600" b="1" i="1" dirty="0" smtClean="0">
              <a:latin typeface="+mn-lt"/>
            </a:endParaRPr>
          </a:p>
          <a:p>
            <a:endParaRPr lang="en-US" sz="1100" b="1" dirty="0" smtClean="0">
              <a:latin typeface="+mn-lt"/>
            </a:endParaRPr>
          </a:p>
          <a:p>
            <a:endParaRPr lang="en-US" sz="1600" b="1" dirty="0" smtClean="0">
              <a:latin typeface="+mn-lt"/>
            </a:endParaRPr>
          </a:p>
          <a:p>
            <a:endParaRPr lang="en-US" sz="1600" b="1" dirty="0" smtClean="0">
              <a:latin typeface="+mn-lt"/>
            </a:endParaRPr>
          </a:p>
          <a:p>
            <a:endParaRPr lang="en-US" sz="1600" b="1" dirty="0">
              <a:latin typeface="+mn-lt"/>
            </a:endParaRPr>
          </a:p>
        </p:txBody>
      </p:sp>
    </p:spTree>
    <p:custDataLst>
      <p:tags r:id="rId1"/>
    </p:custDataLst>
    <p:extLst>
      <p:ext uri="{BB962C8B-B14F-4D97-AF65-F5344CB8AC3E}">
        <p14:creationId xmlns:p14="http://schemas.microsoft.com/office/powerpoint/2010/main" val="8005808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Linkage Groups</a:t>
            </a:r>
            <a:endParaRPr lang="en-IE" dirty="0"/>
          </a:p>
        </p:txBody>
      </p:sp>
      <p:sp>
        <p:nvSpPr>
          <p:cNvPr id="3" name="Content Placeholder 2"/>
          <p:cNvSpPr>
            <a:spLocks noGrp="1"/>
          </p:cNvSpPr>
          <p:nvPr>
            <p:ph idx="1"/>
          </p:nvPr>
        </p:nvSpPr>
        <p:spPr/>
        <p:txBody>
          <a:bodyPr>
            <a:normAutofit lnSpcReduction="10000"/>
          </a:bodyPr>
          <a:lstStyle/>
          <a:p>
            <a:endParaRPr lang="en-GB" dirty="0" smtClean="0"/>
          </a:p>
          <a:p>
            <a:r>
              <a:rPr lang="en-IE" sz="1800" b="1" dirty="0" smtClean="0"/>
              <a:t>Linkage Groups are the way PPNs have real input into  policy</a:t>
            </a:r>
          </a:p>
          <a:p>
            <a:endParaRPr lang="en-IE" sz="1800" b="1" dirty="0"/>
          </a:p>
          <a:p>
            <a:r>
              <a:rPr lang="en-IE" sz="1800" b="1" dirty="0" smtClean="0"/>
              <a:t>Linkage Groups bring together reps with common interest to discuss views on particular subjects</a:t>
            </a:r>
          </a:p>
          <a:p>
            <a:endParaRPr lang="en-IE" sz="1800" b="1" dirty="0"/>
          </a:p>
          <a:p>
            <a:r>
              <a:rPr lang="en-IE" sz="1800" b="1" dirty="0" smtClean="0"/>
              <a:t>They elect PPN reps to Boards or committees and  receive feedback from these reps. These reps must represent the views of all members of the linkage group, not just their own organisation</a:t>
            </a:r>
          </a:p>
          <a:p>
            <a:endParaRPr lang="en-IE" sz="1800" b="1" dirty="0" smtClean="0"/>
          </a:p>
          <a:p>
            <a:r>
              <a:rPr lang="en-IE" sz="1800" b="1" dirty="0" smtClean="0"/>
              <a:t>PPNs will not arrive at a “one voice” response but will feed back issues and suggestions raised by groups</a:t>
            </a:r>
          </a:p>
          <a:p>
            <a:endParaRPr lang="en-IE" sz="1800" b="1" dirty="0" smtClean="0"/>
          </a:p>
          <a:p>
            <a:r>
              <a:rPr lang="en-IE" sz="1800" b="1" dirty="0" smtClean="0"/>
              <a:t>Where contradictory responses presented to LA, ultimate responsibility for resolving issue lies with elected members.</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10</a:t>
            </a:fld>
            <a:endParaRPr lang="en-US" dirty="0"/>
          </a:p>
        </p:txBody>
      </p:sp>
    </p:spTree>
    <p:extLst>
      <p:ext uri="{BB962C8B-B14F-4D97-AF65-F5344CB8AC3E}">
        <p14:creationId xmlns:p14="http://schemas.microsoft.com/office/powerpoint/2010/main" val="3892879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Guidelines </a:t>
            </a:r>
            <a:endParaRPr lang="en-GB" sz="2000" dirty="0"/>
          </a:p>
        </p:txBody>
      </p:sp>
      <p:sp>
        <p:nvSpPr>
          <p:cNvPr id="3" name="Content Placeholder 2"/>
          <p:cNvSpPr>
            <a:spLocks noGrp="1"/>
          </p:cNvSpPr>
          <p:nvPr>
            <p:ph idx="1"/>
          </p:nvPr>
        </p:nvSpPr>
        <p:spPr/>
        <p:txBody>
          <a:bodyPr>
            <a:normAutofit lnSpcReduction="10000"/>
          </a:bodyPr>
          <a:lstStyle/>
          <a:p>
            <a:pPr marL="0" indent="0">
              <a:buNone/>
            </a:pPr>
            <a:endParaRPr lang="en-IE" sz="1100" dirty="0" smtClean="0"/>
          </a:p>
          <a:p>
            <a:r>
              <a:rPr lang="en-IE" sz="2800" dirty="0" smtClean="0"/>
              <a:t>Circulars in 2014 – to give guidance to Local Authorities on setting up the new arrangements</a:t>
            </a:r>
          </a:p>
          <a:p>
            <a:endParaRPr lang="en-IE" sz="2800" dirty="0" smtClean="0"/>
          </a:p>
          <a:p>
            <a:r>
              <a:rPr lang="en-IE" sz="2800" dirty="0" smtClean="0"/>
              <a:t>Circulars in 2015</a:t>
            </a:r>
          </a:p>
          <a:p>
            <a:pPr marL="971550" lvl="1" indent="-514350">
              <a:buAutoNum type="arabicPeriod"/>
            </a:pPr>
            <a:r>
              <a:rPr lang="en-IE" dirty="0" smtClean="0"/>
              <a:t>to give guidance on funding for resource worker, sample documents for PPN establishment - Draft MOU/SLA, Work plan, job Specs, Employment options etc.</a:t>
            </a:r>
          </a:p>
          <a:p>
            <a:pPr marL="971550" lvl="1" indent="-514350">
              <a:buAutoNum type="arabicPeriod"/>
            </a:pPr>
            <a:r>
              <a:rPr lang="en-IE" dirty="0" smtClean="0"/>
              <a:t>To give guidance on financial Reporting to Dept.</a:t>
            </a:r>
          </a:p>
          <a:p>
            <a:pPr lvl="1"/>
            <a:endParaRPr lang="en-IE" sz="5000"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11</a:t>
            </a:fld>
            <a:endParaRPr lang="en-US" dirty="0"/>
          </a:p>
        </p:txBody>
      </p:sp>
    </p:spTree>
    <p:extLst>
      <p:ext uri="{BB962C8B-B14F-4D97-AF65-F5344CB8AC3E}">
        <p14:creationId xmlns:p14="http://schemas.microsoft.com/office/powerpoint/2010/main" val="28640834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Funding </a:t>
            </a:r>
            <a:endParaRPr lang="en-GB" sz="2000" dirty="0"/>
          </a:p>
        </p:txBody>
      </p:sp>
      <p:sp>
        <p:nvSpPr>
          <p:cNvPr id="3" name="Content Placeholder 2"/>
          <p:cNvSpPr>
            <a:spLocks noGrp="1"/>
          </p:cNvSpPr>
          <p:nvPr>
            <p:ph idx="1"/>
          </p:nvPr>
        </p:nvSpPr>
        <p:spPr/>
        <p:txBody>
          <a:bodyPr>
            <a:normAutofit fontScale="70000" lnSpcReduction="20000"/>
          </a:bodyPr>
          <a:lstStyle/>
          <a:p>
            <a:pPr marL="0" indent="0">
              <a:buNone/>
            </a:pPr>
            <a:endParaRPr lang="en-IE" sz="1100" dirty="0" smtClean="0"/>
          </a:p>
          <a:p>
            <a:r>
              <a:rPr lang="en-IE" sz="5400" dirty="0" smtClean="0"/>
              <a:t>2014 - €12K Start up funding</a:t>
            </a:r>
          </a:p>
          <a:p>
            <a:pPr marL="457200" lvl="1" indent="0">
              <a:buNone/>
            </a:pPr>
            <a:endParaRPr lang="en-IE" sz="5000" dirty="0" smtClean="0"/>
          </a:p>
          <a:p>
            <a:r>
              <a:rPr lang="en-IE" sz="5400" dirty="0" smtClean="0"/>
              <a:t>2015 - €80K (€50K Department/€30K </a:t>
            </a:r>
            <a:r>
              <a:rPr lang="en-IE" sz="5400" smtClean="0"/>
              <a:t>Local)</a:t>
            </a:r>
          </a:p>
          <a:p>
            <a:pPr marL="0" indent="0">
              <a:buNone/>
            </a:pPr>
            <a:r>
              <a:rPr lang="en-IE" sz="5400" dirty="0" smtClean="0"/>
              <a:t> </a:t>
            </a:r>
          </a:p>
          <a:p>
            <a:r>
              <a:rPr lang="en-IE" sz="5400" dirty="0" smtClean="0"/>
              <a:t>Similar funding proposed for 2016 i.e. €50k/€30k subject to approval from new Minister</a:t>
            </a:r>
            <a:endParaRPr lang="en-IE" sz="5000" dirty="0" smtClean="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12</a:t>
            </a:fld>
            <a:endParaRPr lang="en-US" dirty="0"/>
          </a:p>
        </p:txBody>
      </p:sp>
    </p:spTree>
    <p:extLst>
      <p:ext uri="{BB962C8B-B14F-4D97-AF65-F5344CB8AC3E}">
        <p14:creationId xmlns:p14="http://schemas.microsoft.com/office/powerpoint/2010/main" val="1439907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Next Steps </a:t>
            </a:r>
            <a:endParaRPr lang="en-GB" sz="2000" dirty="0"/>
          </a:p>
        </p:txBody>
      </p:sp>
      <p:sp>
        <p:nvSpPr>
          <p:cNvPr id="3" name="Content Placeholder 2"/>
          <p:cNvSpPr>
            <a:spLocks noGrp="1"/>
          </p:cNvSpPr>
          <p:nvPr>
            <p:ph idx="1"/>
          </p:nvPr>
        </p:nvSpPr>
        <p:spPr>
          <a:xfrm>
            <a:off x="762000" y="1268761"/>
            <a:ext cx="8077200" cy="4625016"/>
          </a:xfrm>
        </p:spPr>
        <p:txBody>
          <a:bodyPr>
            <a:normAutofit fontScale="92500" lnSpcReduction="10000"/>
          </a:bodyPr>
          <a:lstStyle/>
          <a:p>
            <a:pPr marL="0" indent="0">
              <a:buNone/>
            </a:pPr>
            <a:endParaRPr lang="en-IE" sz="1100" dirty="0" smtClean="0"/>
          </a:p>
          <a:p>
            <a:r>
              <a:rPr lang="en-IE" sz="3300" dirty="0" smtClean="0"/>
              <a:t>Supports and Capacity Building (Sector and LA)</a:t>
            </a:r>
          </a:p>
          <a:p>
            <a:r>
              <a:rPr lang="en-IE" sz="3300" dirty="0" smtClean="0"/>
              <a:t>Database Development. Will be initiated by pilot project, starting now and ultimately rolled out to all PPNs by end 2016. Dept will fund the development of this system</a:t>
            </a:r>
          </a:p>
          <a:p>
            <a:r>
              <a:rPr lang="en-IE" sz="3300" dirty="0" smtClean="0"/>
              <a:t>National Advisory/Enabling Group – TOR’s Drafted, indicative membership set out.  Logistics to be finalised and further communications to issue</a:t>
            </a:r>
            <a:endParaRPr lang="en-IE" sz="3300" dirty="0"/>
          </a:p>
          <a:p>
            <a:pPr marL="0" indent="0">
              <a:buNone/>
            </a:pPr>
            <a:endParaRPr lang="en-IE" sz="3300" dirty="0"/>
          </a:p>
          <a:p>
            <a:pPr marL="0" indent="0">
              <a:buNone/>
            </a:pPr>
            <a:endParaRPr lang="en-IE" sz="3300" dirty="0" smtClean="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13</a:t>
            </a:fld>
            <a:endParaRPr lang="en-US" dirty="0"/>
          </a:p>
        </p:txBody>
      </p:sp>
    </p:spTree>
    <p:extLst>
      <p:ext uri="{BB962C8B-B14F-4D97-AF65-F5344CB8AC3E}">
        <p14:creationId xmlns:p14="http://schemas.microsoft.com/office/powerpoint/2010/main" val="2248949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3048000"/>
            <a:ext cx="4343400" cy="2253208"/>
          </a:xfrm>
        </p:spPr>
        <p:txBody>
          <a:bodyPr>
            <a:normAutofit/>
          </a:bodyPr>
          <a:lstStyle/>
          <a:p>
            <a:r>
              <a:rPr lang="en-GB" dirty="0" smtClean="0"/>
              <a:t/>
            </a:r>
            <a:br>
              <a:rPr lang="en-GB" dirty="0" smtClean="0"/>
            </a:br>
            <a:r>
              <a:rPr lang="en-GB" dirty="0" smtClean="0"/>
              <a:t/>
            </a:r>
            <a:br>
              <a:rPr lang="en-GB" dirty="0" smtClean="0"/>
            </a:br>
            <a:r>
              <a:rPr lang="en-GB" dirty="0" smtClean="0"/>
              <a:t>Thank You</a:t>
            </a:r>
            <a:endParaRPr lang="en-IE"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14</a:t>
            </a:fld>
            <a:endParaRPr lang="en-US" dirty="0"/>
          </a:p>
        </p:txBody>
      </p:sp>
    </p:spTree>
    <p:custDataLst>
      <p:tags r:id="rId1"/>
    </p:custDataLst>
    <p:extLst>
      <p:ext uri="{BB962C8B-B14F-4D97-AF65-F5344CB8AC3E}">
        <p14:creationId xmlns:p14="http://schemas.microsoft.com/office/powerpoint/2010/main" val="1889566745"/>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Context: Local </a:t>
            </a:r>
            <a:r>
              <a:rPr lang="en-US" dirty="0"/>
              <a:t>Government </a:t>
            </a:r>
            <a:r>
              <a:rPr lang="en-US" dirty="0" smtClean="0"/>
              <a:t>Reform</a:t>
            </a:r>
            <a:endParaRPr lang="en-IE" dirty="0"/>
          </a:p>
        </p:txBody>
      </p:sp>
      <p:sp>
        <p:nvSpPr>
          <p:cNvPr id="3" name="Content Placeholder 2"/>
          <p:cNvSpPr>
            <a:spLocks noGrp="1"/>
          </p:cNvSpPr>
          <p:nvPr>
            <p:ph idx="1"/>
          </p:nvPr>
        </p:nvSpPr>
        <p:spPr/>
        <p:txBody>
          <a:bodyPr>
            <a:normAutofit fontScale="92500" lnSpcReduction="20000"/>
          </a:bodyPr>
          <a:lstStyle/>
          <a:p>
            <a:r>
              <a:rPr lang="en-US" dirty="0" smtClean="0"/>
              <a:t>Revised local </a:t>
            </a:r>
            <a:r>
              <a:rPr lang="en-US" dirty="0"/>
              <a:t>government </a:t>
            </a:r>
            <a:r>
              <a:rPr lang="en-US" dirty="0" smtClean="0"/>
              <a:t>arrangements</a:t>
            </a:r>
          </a:p>
          <a:p>
            <a:r>
              <a:rPr lang="en-US" dirty="0" smtClean="0"/>
              <a:t>Local </a:t>
            </a:r>
            <a:r>
              <a:rPr lang="en-US" dirty="0"/>
              <a:t>Government as leader of change in local economic, social and cultural affairs</a:t>
            </a:r>
          </a:p>
          <a:p>
            <a:r>
              <a:rPr lang="en-US" dirty="0"/>
              <a:t>Citizen focused, building democracy, participation, engagement</a:t>
            </a:r>
          </a:p>
          <a:p>
            <a:r>
              <a:rPr lang="en-US" dirty="0" smtClean="0"/>
              <a:t>Enhanced </a:t>
            </a:r>
            <a:r>
              <a:rPr lang="en-US" dirty="0"/>
              <a:t>role for the elected members</a:t>
            </a:r>
          </a:p>
          <a:p>
            <a:r>
              <a:rPr lang="en-US" dirty="0" smtClean="0"/>
              <a:t>Section 46 of LG Reform Act – replaces Section 127 of 2001 Act</a:t>
            </a:r>
          </a:p>
          <a:p>
            <a:r>
              <a:rPr lang="en-US" dirty="0" smtClean="0"/>
              <a:t>2 years on – what has been achieved and what’s new for 2016</a:t>
            </a:r>
            <a:endParaRPr lang="en-US" dirty="0"/>
          </a:p>
          <a:p>
            <a:endParaRPr lang="en-IE"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2</a:t>
            </a:fld>
            <a:endParaRPr lang="en-US" dirty="0"/>
          </a:p>
        </p:txBody>
      </p:sp>
    </p:spTree>
    <p:extLst>
      <p:ext uri="{BB962C8B-B14F-4D97-AF65-F5344CB8AC3E}">
        <p14:creationId xmlns:p14="http://schemas.microsoft.com/office/powerpoint/2010/main" val="12453573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The </a:t>
            </a:r>
            <a:r>
              <a:rPr lang="en-US" dirty="0"/>
              <a:t>Public Participation Network </a:t>
            </a:r>
            <a:r>
              <a:rPr lang="en-US" dirty="0" smtClean="0"/>
              <a:t>(PPN)</a:t>
            </a:r>
            <a:endParaRPr lang="en-IE" dirty="0"/>
          </a:p>
        </p:txBody>
      </p:sp>
      <p:sp>
        <p:nvSpPr>
          <p:cNvPr id="3" name="Content Placeholder 2"/>
          <p:cNvSpPr>
            <a:spLocks noGrp="1"/>
          </p:cNvSpPr>
          <p:nvPr>
            <p:ph idx="1"/>
          </p:nvPr>
        </p:nvSpPr>
        <p:spPr/>
        <p:txBody>
          <a:bodyPr>
            <a:normAutofit fontScale="55000" lnSpcReduction="20000"/>
          </a:bodyPr>
          <a:lstStyle/>
          <a:p>
            <a:r>
              <a:rPr lang="en-US" b="1" dirty="0" smtClean="0"/>
              <a:t>LA staff and volunteers put great effort into developing PPN Structure over the last 18 months. Social Justice Ireland workshops. Financial support from Dept.</a:t>
            </a:r>
          </a:p>
          <a:p>
            <a:endParaRPr lang="en-US" b="1" dirty="0" smtClean="0"/>
          </a:p>
          <a:p>
            <a:r>
              <a:rPr lang="en-US" b="1" dirty="0" smtClean="0"/>
              <a:t>PPNs are a new </a:t>
            </a:r>
            <a:r>
              <a:rPr lang="en-US" b="1" dirty="0"/>
              <a:t>framework for public engagement and participation </a:t>
            </a:r>
            <a:r>
              <a:rPr lang="en-US" b="1" dirty="0" smtClean="0"/>
              <a:t>in the local </a:t>
            </a:r>
            <a:r>
              <a:rPr lang="en-US" b="1" dirty="0"/>
              <a:t>authority </a:t>
            </a:r>
            <a:r>
              <a:rPr lang="en-US" b="1" dirty="0" smtClean="0"/>
              <a:t>system </a:t>
            </a:r>
            <a:endParaRPr lang="en-US" b="1" dirty="0"/>
          </a:p>
          <a:p>
            <a:endParaRPr lang="en-US" b="1" dirty="0"/>
          </a:p>
          <a:p>
            <a:pPr lvl="1"/>
            <a:r>
              <a:rPr lang="en-US" b="1" dirty="0" smtClean="0"/>
              <a:t>community &amp; voluntary, social inclusion and environmental groupings  </a:t>
            </a:r>
          </a:p>
          <a:p>
            <a:pPr lvl="1"/>
            <a:endParaRPr lang="en-US" b="1" dirty="0"/>
          </a:p>
          <a:p>
            <a:r>
              <a:rPr lang="en-US" b="1" dirty="0" smtClean="0"/>
              <a:t>These groups </a:t>
            </a:r>
            <a:r>
              <a:rPr lang="en-US" b="1" dirty="0"/>
              <a:t>work together on agreed objectives based on promoting the well-being of this and future generations</a:t>
            </a:r>
          </a:p>
          <a:p>
            <a:endParaRPr lang="en-US" b="1" dirty="0"/>
          </a:p>
          <a:p>
            <a:r>
              <a:rPr lang="en-US" b="1" dirty="0"/>
              <a:t>The PPN </a:t>
            </a:r>
            <a:r>
              <a:rPr lang="en-US" b="1" dirty="0" smtClean="0"/>
              <a:t>is the </a:t>
            </a:r>
            <a:r>
              <a:rPr lang="en-US" b="1" dirty="0"/>
              <a:t>main link through which the local authority connects with the community, voluntary and environmental </a:t>
            </a:r>
            <a:r>
              <a:rPr lang="en-US" b="1" dirty="0" smtClean="0"/>
              <a:t>sectors</a:t>
            </a:r>
          </a:p>
          <a:p>
            <a:endParaRPr lang="en-US" b="1" dirty="0" smtClean="0"/>
          </a:p>
          <a:p>
            <a:r>
              <a:rPr lang="en-US" b="1" dirty="0" smtClean="0"/>
              <a:t>PPNs designed to accommodate the full range of diversity of volunteer-led organisations in the city/county</a:t>
            </a:r>
          </a:p>
          <a:p>
            <a:pPr marL="0" indent="0">
              <a:buNone/>
            </a:pPr>
            <a:endParaRPr lang="en-US" b="1" dirty="0"/>
          </a:p>
          <a:p>
            <a:endParaRPr lang="en-IE"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3</a:t>
            </a:fld>
            <a:endParaRPr lang="en-US" dirty="0"/>
          </a:p>
        </p:txBody>
      </p:sp>
    </p:spTree>
    <p:extLst>
      <p:ext uri="{BB962C8B-B14F-4D97-AF65-F5344CB8AC3E}">
        <p14:creationId xmlns:p14="http://schemas.microsoft.com/office/powerpoint/2010/main" val="810244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the </a:t>
            </a:r>
            <a:r>
              <a:rPr lang="en-US" dirty="0" smtClean="0"/>
              <a:t>Network  1</a:t>
            </a:r>
            <a:endParaRPr lang="en-IE" sz="1800" dirty="0"/>
          </a:p>
        </p:txBody>
      </p:sp>
      <p:sp>
        <p:nvSpPr>
          <p:cNvPr id="3" name="Content Placeholder 2"/>
          <p:cNvSpPr>
            <a:spLocks noGrp="1"/>
          </p:cNvSpPr>
          <p:nvPr>
            <p:ph idx="1"/>
          </p:nvPr>
        </p:nvSpPr>
        <p:spPr/>
        <p:txBody>
          <a:bodyPr>
            <a:normAutofit fontScale="92500" lnSpcReduction="20000"/>
          </a:bodyPr>
          <a:lstStyle/>
          <a:p>
            <a:r>
              <a:rPr lang="en-US" dirty="0"/>
              <a:t>To develop </a:t>
            </a:r>
            <a:r>
              <a:rPr lang="en-US" dirty="0" smtClean="0"/>
              <a:t>a </a:t>
            </a:r>
            <a:r>
              <a:rPr lang="en-US" dirty="0"/>
              <a:t>vision for the well-being of this and future generations.</a:t>
            </a:r>
          </a:p>
          <a:p>
            <a:r>
              <a:rPr lang="en-US" dirty="0"/>
              <a:t>T</a:t>
            </a:r>
            <a:r>
              <a:rPr lang="en-US" dirty="0" smtClean="0"/>
              <a:t>o </a:t>
            </a:r>
            <a:r>
              <a:rPr lang="en-US" dirty="0"/>
              <a:t>facilitate opportunities for networking, communication and the sharing of </a:t>
            </a:r>
            <a:r>
              <a:rPr lang="en-US" dirty="0" smtClean="0"/>
              <a:t>information.</a:t>
            </a:r>
            <a:endParaRPr lang="en-US" dirty="0"/>
          </a:p>
          <a:p>
            <a:r>
              <a:rPr lang="en-US" dirty="0"/>
              <a:t>T</a:t>
            </a:r>
            <a:r>
              <a:rPr lang="en-US" dirty="0" smtClean="0"/>
              <a:t>o </a:t>
            </a:r>
            <a:r>
              <a:rPr lang="en-US" dirty="0"/>
              <a:t>identify issues of collective concern and work to influence policy locally in relation to these issues.</a:t>
            </a:r>
          </a:p>
          <a:p>
            <a:r>
              <a:rPr lang="en-US" dirty="0"/>
              <a:t>T</a:t>
            </a:r>
            <a:r>
              <a:rPr lang="en-US" dirty="0" smtClean="0"/>
              <a:t>o </a:t>
            </a:r>
            <a:r>
              <a:rPr lang="en-US" dirty="0"/>
              <a:t>actively support inclusion of socially excluded groups, communities experiencing high levels of poverty, communities experiencing </a:t>
            </a:r>
            <a:r>
              <a:rPr lang="en-US" dirty="0" smtClean="0"/>
              <a:t>discrimination</a:t>
            </a:r>
            <a:r>
              <a:rPr lang="en-US" dirty="0"/>
              <a:t>.</a:t>
            </a:r>
            <a:endParaRPr lang="en-IE"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4</a:t>
            </a:fld>
            <a:endParaRPr lang="en-US" dirty="0"/>
          </a:p>
        </p:txBody>
      </p:sp>
    </p:spTree>
    <p:extLst>
      <p:ext uri="{BB962C8B-B14F-4D97-AF65-F5344CB8AC3E}">
        <p14:creationId xmlns:p14="http://schemas.microsoft.com/office/powerpoint/2010/main" val="19734530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the </a:t>
            </a:r>
            <a:r>
              <a:rPr lang="en-US" dirty="0" smtClean="0"/>
              <a:t>Network </a:t>
            </a:r>
            <a:r>
              <a:rPr lang="en-US" dirty="0"/>
              <a:t>2</a:t>
            </a:r>
            <a:endParaRPr lang="en-IE" sz="1800" dirty="0"/>
          </a:p>
        </p:txBody>
      </p:sp>
      <p:sp>
        <p:nvSpPr>
          <p:cNvPr id="3" name="Content Placeholder 2"/>
          <p:cNvSpPr>
            <a:spLocks noGrp="1"/>
          </p:cNvSpPr>
          <p:nvPr>
            <p:ph idx="1"/>
          </p:nvPr>
        </p:nvSpPr>
        <p:spPr/>
        <p:txBody>
          <a:bodyPr>
            <a:normAutofit fontScale="47500" lnSpcReduction="20000"/>
          </a:bodyPr>
          <a:lstStyle/>
          <a:p>
            <a:r>
              <a:rPr lang="en-US" sz="4500" b="1" dirty="0" smtClean="0"/>
              <a:t>To </a:t>
            </a:r>
            <a:r>
              <a:rPr lang="en-US" sz="4500" b="1" dirty="0"/>
              <a:t>encourage and enable public participation in local decision making and planning of </a:t>
            </a:r>
            <a:r>
              <a:rPr lang="en-US" sz="4500" b="1" dirty="0" smtClean="0"/>
              <a:t>services</a:t>
            </a:r>
          </a:p>
          <a:p>
            <a:endParaRPr lang="en-US" sz="4500" b="1" dirty="0"/>
          </a:p>
          <a:p>
            <a:r>
              <a:rPr lang="en-US" sz="4500" b="1" dirty="0"/>
              <a:t>T</a:t>
            </a:r>
            <a:r>
              <a:rPr lang="en-US" sz="4500" b="1" dirty="0" smtClean="0"/>
              <a:t>o </a:t>
            </a:r>
            <a:r>
              <a:rPr lang="en-US" sz="4500" b="1" dirty="0"/>
              <a:t>facilitate the election of participants from the environmental, social inclusion and </a:t>
            </a:r>
            <a:r>
              <a:rPr lang="en-US" sz="4500" b="1" dirty="0" smtClean="0"/>
              <a:t>community/voluntary </a:t>
            </a:r>
            <a:r>
              <a:rPr lang="en-US" sz="4500" b="1" dirty="0"/>
              <a:t>sectors onto city/county decision making bodies</a:t>
            </a:r>
            <a:r>
              <a:rPr lang="en-US" sz="4500" b="1" dirty="0" smtClean="0"/>
              <a:t>.</a:t>
            </a:r>
          </a:p>
          <a:p>
            <a:endParaRPr lang="en-US" sz="4500" b="1" dirty="0"/>
          </a:p>
          <a:p>
            <a:r>
              <a:rPr lang="en-US" sz="4500" b="1" dirty="0"/>
              <a:t>T</a:t>
            </a:r>
            <a:r>
              <a:rPr lang="en-US" sz="4500" b="1" dirty="0" smtClean="0"/>
              <a:t>o </a:t>
            </a:r>
            <a:r>
              <a:rPr lang="en-US" sz="4500" b="1" dirty="0"/>
              <a:t>support a process that will feed the broad range of ideas, experience, </a:t>
            </a:r>
            <a:r>
              <a:rPr lang="en-US" sz="4500" b="1" dirty="0" smtClean="0"/>
              <a:t>suggestions </a:t>
            </a:r>
            <a:r>
              <a:rPr lang="en-US" sz="4500" b="1" dirty="0"/>
              <a:t>and proposals of the Network into policies and plans being developed by agencies and decision makers in areas that are of interest and relevant to the </a:t>
            </a:r>
            <a:r>
              <a:rPr lang="en-US" sz="4500" b="1" dirty="0" smtClean="0"/>
              <a:t>Network</a:t>
            </a:r>
          </a:p>
          <a:p>
            <a:pPr marL="0" indent="0">
              <a:buNone/>
            </a:pPr>
            <a:endParaRPr lang="en-US" sz="4500" b="1" dirty="0" smtClean="0"/>
          </a:p>
          <a:p>
            <a:pPr lvl="1"/>
            <a:r>
              <a:rPr lang="en-US" sz="4100" b="1" dirty="0" smtClean="0"/>
              <a:t>Examples: </a:t>
            </a:r>
          </a:p>
          <a:p>
            <a:pPr marL="1314450" lvl="3" indent="0">
              <a:buNone/>
            </a:pPr>
            <a:r>
              <a:rPr lang="en-US" sz="3700" b="1" dirty="0" smtClean="0"/>
              <a:t>LECP</a:t>
            </a:r>
          </a:p>
          <a:p>
            <a:pPr marL="1314450" lvl="3" indent="0">
              <a:buNone/>
            </a:pPr>
            <a:r>
              <a:rPr lang="en-US" sz="3700" b="1" dirty="0" smtClean="0"/>
              <a:t>Framework Policy on Local and Community Development</a:t>
            </a:r>
            <a:endParaRPr lang="en-US" sz="3700" b="1" dirty="0"/>
          </a:p>
          <a:p>
            <a:endParaRPr lang="en-IE"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5</a:t>
            </a:fld>
            <a:endParaRPr lang="en-US" dirty="0"/>
          </a:p>
        </p:txBody>
      </p:sp>
    </p:spTree>
    <p:extLst>
      <p:ext uri="{BB962C8B-B14F-4D97-AF65-F5344CB8AC3E}">
        <p14:creationId xmlns:p14="http://schemas.microsoft.com/office/powerpoint/2010/main" val="2940226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the </a:t>
            </a:r>
            <a:r>
              <a:rPr lang="en-US" dirty="0" smtClean="0"/>
              <a:t>Network 3  </a:t>
            </a:r>
            <a:endParaRPr lang="en-IE" dirty="0"/>
          </a:p>
        </p:txBody>
      </p:sp>
      <p:sp>
        <p:nvSpPr>
          <p:cNvPr id="3" name="Content Placeholder 2"/>
          <p:cNvSpPr>
            <a:spLocks noGrp="1"/>
          </p:cNvSpPr>
          <p:nvPr>
            <p:ph idx="1"/>
          </p:nvPr>
        </p:nvSpPr>
        <p:spPr/>
        <p:txBody>
          <a:bodyPr>
            <a:normAutofit fontScale="92500" lnSpcReduction="10000"/>
          </a:bodyPr>
          <a:lstStyle/>
          <a:p>
            <a:r>
              <a:rPr lang="en-US" dirty="0" smtClean="0"/>
              <a:t>To </a:t>
            </a:r>
            <a:r>
              <a:rPr lang="en-US" dirty="0"/>
              <a:t>work to develop the </a:t>
            </a:r>
            <a:r>
              <a:rPr lang="en-US" dirty="0" smtClean="0"/>
              <a:t>C&amp;V sector to have </a:t>
            </a:r>
            <a:r>
              <a:rPr lang="en-US" dirty="0"/>
              <a:t>a strong collective voice </a:t>
            </a:r>
          </a:p>
          <a:p>
            <a:r>
              <a:rPr lang="en-US" dirty="0" smtClean="0"/>
              <a:t>To </a:t>
            </a:r>
            <a:r>
              <a:rPr lang="en-US" dirty="0"/>
              <a:t>support the individual members of the Public Participation Network so that:</a:t>
            </a:r>
          </a:p>
          <a:p>
            <a:pPr lvl="1"/>
            <a:r>
              <a:rPr lang="en-US" dirty="0"/>
              <a:t>They can develop their capacity and do their work  effectively.</a:t>
            </a:r>
          </a:p>
          <a:p>
            <a:pPr lvl="1"/>
            <a:r>
              <a:rPr lang="en-US" dirty="0"/>
              <a:t> They can participate effectively in the Public Participation Network activities.</a:t>
            </a:r>
          </a:p>
          <a:p>
            <a:pPr lvl="1"/>
            <a:r>
              <a:rPr lang="en-US" dirty="0"/>
              <a:t> They are included </a:t>
            </a:r>
            <a:r>
              <a:rPr lang="en-US" dirty="0" smtClean="0"/>
              <a:t>in local decision-making and </a:t>
            </a:r>
            <a:r>
              <a:rPr lang="en-US" dirty="0"/>
              <a:t>their voices and concerns are heard.</a:t>
            </a:r>
          </a:p>
          <a:p>
            <a:endParaRPr lang="en-IE"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6</a:t>
            </a:fld>
            <a:endParaRPr lang="en-US" dirty="0"/>
          </a:p>
        </p:txBody>
      </p:sp>
    </p:spTree>
    <p:extLst>
      <p:ext uri="{BB962C8B-B14F-4D97-AF65-F5344CB8AC3E}">
        <p14:creationId xmlns:p14="http://schemas.microsoft.com/office/powerpoint/2010/main" val="1076891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Structure - Electoral Colleges/Groupings </a:t>
            </a:r>
            <a:endParaRPr lang="en-GB" sz="2000" dirty="0"/>
          </a:p>
        </p:txBody>
      </p:sp>
      <p:sp>
        <p:nvSpPr>
          <p:cNvPr id="3" name="Content Placeholder 2"/>
          <p:cNvSpPr>
            <a:spLocks noGrp="1"/>
          </p:cNvSpPr>
          <p:nvPr>
            <p:ph idx="1"/>
          </p:nvPr>
        </p:nvSpPr>
        <p:spPr/>
        <p:txBody>
          <a:bodyPr/>
          <a:lstStyle/>
          <a:p>
            <a:pPr marL="0" indent="0">
              <a:buNone/>
            </a:pPr>
            <a:endParaRPr lang="en-IE" sz="2000" dirty="0"/>
          </a:p>
          <a:p>
            <a:r>
              <a:rPr lang="en-IE" sz="6000" dirty="0" smtClean="0"/>
              <a:t>Environment </a:t>
            </a:r>
            <a:endParaRPr lang="en-IE" sz="6000" dirty="0"/>
          </a:p>
          <a:p>
            <a:r>
              <a:rPr lang="en-IE" sz="6000" dirty="0" smtClean="0"/>
              <a:t>Social </a:t>
            </a:r>
            <a:r>
              <a:rPr lang="en-IE" sz="6000" dirty="0"/>
              <a:t>Inclusion</a:t>
            </a:r>
          </a:p>
          <a:p>
            <a:r>
              <a:rPr lang="en-IE" sz="6000" dirty="0" smtClean="0"/>
              <a:t>Community &amp; Voluntary</a:t>
            </a:r>
            <a:endParaRPr lang="en-IE" sz="6000" dirty="0"/>
          </a:p>
          <a:p>
            <a:endParaRPr lang="en-GB"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7</a:t>
            </a:fld>
            <a:endParaRPr lang="en-US" dirty="0"/>
          </a:p>
        </p:txBody>
      </p:sp>
    </p:spTree>
    <p:extLst>
      <p:ext uri="{BB962C8B-B14F-4D97-AF65-F5344CB8AC3E}">
        <p14:creationId xmlns:p14="http://schemas.microsoft.com/office/powerpoint/2010/main" val="3900938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Guiding Principles</a:t>
            </a:r>
            <a:endParaRPr lang="en-IE" dirty="0"/>
          </a:p>
        </p:txBody>
      </p:sp>
      <p:sp>
        <p:nvSpPr>
          <p:cNvPr id="3" name="Content Placeholder 2"/>
          <p:cNvSpPr>
            <a:spLocks noGrp="1"/>
          </p:cNvSpPr>
          <p:nvPr>
            <p:ph idx="1"/>
          </p:nvPr>
        </p:nvSpPr>
        <p:spPr/>
        <p:txBody>
          <a:bodyPr>
            <a:normAutofit fontScale="92500" lnSpcReduction="20000"/>
          </a:bodyPr>
          <a:lstStyle/>
          <a:p>
            <a:r>
              <a:rPr lang="en-IE" dirty="0"/>
              <a:t>Active Citizenship</a:t>
            </a:r>
          </a:p>
          <a:p>
            <a:r>
              <a:rPr lang="en-IE" dirty="0"/>
              <a:t>Resource Allocation and Promotion of Equality</a:t>
            </a:r>
          </a:p>
          <a:p>
            <a:r>
              <a:rPr lang="en-IE" dirty="0"/>
              <a:t>Helping to engage with  issues affecting people</a:t>
            </a:r>
          </a:p>
          <a:p>
            <a:r>
              <a:rPr lang="en-GB" dirty="0"/>
              <a:t>Respect for individual freedom </a:t>
            </a:r>
          </a:p>
          <a:p>
            <a:r>
              <a:rPr lang="en-GB" dirty="0"/>
              <a:t>Social Dialogue</a:t>
            </a:r>
          </a:p>
          <a:p>
            <a:r>
              <a:rPr lang="en-IE" dirty="0"/>
              <a:t>Participation</a:t>
            </a:r>
          </a:p>
          <a:p>
            <a:r>
              <a:rPr lang="en-IE" dirty="0"/>
              <a:t>Trust</a:t>
            </a:r>
          </a:p>
          <a:p>
            <a:r>
              <a:rPr lang="en-IE" dirty="0"/>
              <a:t>Accountability and Transparency</a:t>
            </a:r>
          </a:p>
          <a:p>
            <a:r>
              <a:rPr lang="en-IE" dirty="0"/>
              <a:t>Independence</a:t>
            </a:r>
            <a:endParaRPr lang="en-GB" dirty="0"/>
          </a:p>
          <a:p>
            <a:endParaRPr lang="en-IE" dirty="0"/>
          </a:p>
        </p:txBody>
      </p:sp>
    </p:spTree>
    <p:extLst>
      <p:ext uri="{BB962C8B-B14F-4D97-AF65-F5344CB8AC3E}">
        <p14:creationId xmlns:p14="http://schemas.microsoft.com/office/powerpoint/2010/main" val="83964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Structure of PPNs</a:t>
            </a:r>
            <a:endParaRPr lang="en-IE" dirty="0"/>
          </a:p>
        </p:txBody>
      </p:sp>
      <p:sp>
        <p:nvSpPr>
          <p:cNvPr id="3" name="Content Placeholder 2"/>
          <p:cNvSpPr>
            <a:spLocks noGrp="1"/>
          </p:cNvSpPr>
          <p:nvPr>
            <p:ph idx="1"/>
          </p:nvPr>
        </p:nvSpPr>
        <p:spPr/>
        <p:txBody>
          <a:bodyPr>
            <a:normAutofit fontScale="85000" lnSpcReduction="10000"/>
          </a:bodyPr>
          <a:lstStyle/>
          <a:p>
            <a:r>
              <a:rPr lang="en-IE" dirty="0" smtClean="0"/>
              <a:t>PPN organised at County/City level and Municipal District (MD) level</a:t>
            </a:r>
          </a:p>
          <a:p>
            <a:r>
              <a:rPr lang="en-IE" dirty="0" smtClean="0"/>
              <a:t>Each PPN should have:</a:t>
            </a:r>
          </a:p>
          <a:p>
            <a:pPr lvl="1"/>
            <a:r>
              <a:rPr lang="en-IE" dirty="0" smtClean="0"/>
              <a:t>a County/City plenary which deals with issues at County/City level</a:t>
            </a:r>
          </a:p>
          <a:p>
            <a:pPr lvl="1"/>
            <a:r>
              <a:rPr lang="en-IE" dirty="0" smtClean="0"/>
              <a:t>a MD plenary which deals with issues at municipal level</a:t>
            </a:r>
          </a:p>
          <a:p>
            <a:r>
              <a:rPr lang="en-IE" dirty="0" smtClean="0"/>
              <a:t>For </a:t>
            </a:r>
            <a:r>
              <a:rPr lang="en-IE" dirty="0"/>
              <a:t>many groups, </a:t>
            </a:r>
            <a:r>
              <a:rPr lang="en-IE" dirty="0" smtClean="0"/>
              <a:t>MD </a:t>
            </a:r>
            <a:r>
              <a:rPr lang="en-IE" dirty="0"/>
              <a:t>level of engagement has more immediate relevance to their needs than larger county/city </a:t>
            </a:r>
            <a:r>
              <a:rPr lang="en-IE" dirty="0" smtClean="0"/>
              <a:t>structure</a:t>
            </a:r>
          </a:p>
          <a:p>
            <a:r>
              <a:rPr lang="en-IE" dirty="0" smtClean="0"/>
              <a:t>Linkage Groups will deal with specific issues</a:t>
            </a:r>
          </a:p>
          <a:p>
            <a:r>
              <a:rPr lang="en-IE" dirty="0" smtClean="0"/>
              <a:t>Secretariat at County/City level for administration </a:t>
            </a:r>
            <a:endParaRPr lang="en-IE" dirty="0"/>
          </a:p>
        </p:txBody>
      </p:sp>
    </p:spTree>
    <p:extLst>
      <p:ext uri="{BB962C8B-B14F-4D97-AF65-F5344CB8AC3E}">
        <p14:creationId xmlns:p14="http://schemas.microsoft.com/office/powerpoint/2010/main" val="218647505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4.xml><?xml version="1.0" encoding="utf-8"?>
<p:tagLst xmlns:a="http://schemas.openxmlformats.org/drawingml/2006/main" xmlns:r="http://schemas.openxmlformats.org/officeDocument/2006/relationships" xmlns:p="http://schemas.openxmlformats.org/presentationml/2006/main">
  <p:tag name="DVSECTIONID" val="c48BxRTjzwKhAarpC8SPOi"/>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TotalTime>
  <Words>783</Words>
  <Application>Microsoft Office PowerPoint</Application>
  <PresentationFormat>On-screen Show (4:3)</PresentationFormat>
  <Paragraphs>116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Public Participation Networks</vt:lpstr>
      <vt:lpstr>Context: Local Government Reform</vt:lpstr>
      <vt:lpstr>The Public Participation Network (PPN)</vt:lpstr>
      <vt:lpstr>The role of the Network  1</vt:lpstr>
      <vt:lpstr>The role of the Network 2</vt:lpstr>
      <vt:lpstr>The role of the Network 3  </vt:lpstr>
      <vt:lpstr>The Structure - Electoral Colleges/Groupings </vt:lpstr>
      <vt:lpstr>Guiding Principles</vt:lpstr>
      <vt:lpstr>Structure of PPNs</vt:lpstr>
      <vt:lpstr>Linkage Groups</vt:lpstr>
      <vt:lpstr>Guidelines </vt:lpstr>
      <vt:lpstr>Funding </vt:lpstr>
      <vt:lpstr>Next Steps </vt:lpstr>
      <vt:lpstr>  Thank You</vt:lpstr>
    </vt:vector>
  </TitlesOfParts>
  <Company>Department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Deirdre Kearney</dc:creator>
  <cp:lastModifiedBy>Paul Tighe - (DECLG)</cp:lastModifiedBy>
  <cp:revision>16</cp:revision>
  <cp:lastPrinted>2016-02-15T12:20:53Z</cp:lastPrinted>
  <dcterms:created xsi:type="dcterms:W3CDTF">2016-02-09T14:04:25Z</dcterms:created>
  <dcterms:modified xsi:type="dcterms:W3CDTF">2016-02-23T16:29:04Z</dcterms:modified>
</cp:coreProperties>
</file>